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3" r:id="rId3"/>
    <p:sldId id="281" r:id="rId4"/>
    <p:sldId id="280" r:id="rId5"/>
    <p:sldId id="277" r:id="rId6"/>
    <p:sldId id="276" r:id="rId7"/>
    <p:sldId id="282" r:id="rId8"/>
    <p:sldId id="284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0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3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9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1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9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9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8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5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0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7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1EA5A-BC8E-4F10-B6AC-2B9E3322E09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0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Slide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.facebook.com/watch/?v=2221370818167218&amp;_rd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1438" y="4857751"/>
            <a:ext cx="8134350" cy="1666875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НУРГАЛИЕВА ДОЛОРЕС АБИЛДАЕВНА</a:t>
            </a:r>
          </a:p>
          <a:p>
            <a:pPr algn="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ст.препод</a:t>
            </a:r>
            <a:r>
              <a:rPr lang="kk-KZ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Рисунок 5" descr="emble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31789"/>
            <a:ext cx="16430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238374" y="357188"/>
            <a:ext cx="7805957" cy="91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имени аль-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Фараби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философии  и политологии</a:t>
            </a:r>
          </a:p>
          <a:p>
            <a:pPr algn="ctr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Кафедра педагогики и образовательного менеджмента</a:t>
            </a:r>
            <a:endParaRPr lang="ru-K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A6D63C04-660B-473E-B4CF-18991F7F1FEC}"/>
              </a:ext>
            </a:extLst>
          </p:cNvPr>
          <p:cNvSpPr txBox="1">
            <a:spLocks/>
          </p:cNvSpPr>
          <p:nvPr/>
        </p:nvSpPr>
        <p:spPr>
          <a:xfrm>
            <a:off x="1416844" y="3246585"/>
            <a:ext cx="9144000" cy="13160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приемы привлечения и активизации мыслительного процесса  </a:t>
            </a:r>
          </a:p>
        </p:txBody>
      </p:sp>
      <p:pic>
        <p:nvPicPr>
          <p:cNvPr id="9" name="Picture 4" descr="107">
            <a:extLst>
              <a:ext uri="{FF2B5EF4-FFF2-40B4-BE49-F238E27FC236}">
                <a16:creationId xmlns:a16="http://schemas.microsoft.com/office/drawing/2014/main" id="{DF13524D-0585-4AD6-9356-A8DCFCB49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8" y="4598888"/>
            <a:ext cx="4544158" cy="206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01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Прием «Удивляй!», или С чего начинается знание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0906" y="6176963"/>
            <a:ext cx="5815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https://pedsovet.su/metodika/priemy/6475_priem_udivlyai</a:t>
            </a:r>
          </a:p>
        </p:txBody>
      </p:sp>
      <p:pic>
        <p:nvPicPr>
          <p:cNvPr id="22530" name="Picture 2" descr="https://pedsovet.su/_pu/64/267517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13172"/>
            <a:ext cx="4298917" cy="28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0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Прием "Уголки" на уроке: техника работы с приемом, примеры и рекомендации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50" y="6311900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https://pedsovet.su/metodika/priemy/6333_priem_ugolki_na_uroke</a:t>
            </a:r>
          </a:p>
        </p:txBody>
      </p:sp>
      <p:pic>
        <p:nvPicPr>
          <p:cNvPr id="23554" name="Picture 2" descr="https://pedsovet.su/_pu/63/462329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196799"/>
            <a:ext cx="5165692" cy="344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4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Прием </a:t>
            </a:r>
            <a:r>
              <a:rPr lang="ru-RU" b="1" dirty="0" err="1">
                <a:solidFill>
                  <a:srgbClr val="FF0000"/>
                </a:solidFill>
              </a:rPr>
              <a:t>синквейн</a:t>
            </a:r>
            <a:r>
              <a:rPr lang="ru-RU" b="1" dirty="0">
                <a:solidFill>
                  <a:srgbClr val="FF0000"/>
                </a:solidFill>
              </a:rPr>
              <a:t> на уроке. Что это такое и как писать </a:t>
            </a:r>
            <a:r>
              <a:rPr lang="ru-RU" b="1" dirty="0" err="1">
                <a:solidFill>
                  <a:srgbClr val="FF0000"/>
                </a:solidFill>
              </a:rPr>
              <a:t>синквейны</a:t>
            </a:r>
            <a:r>
              <a:rPr lang="ru-RU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41798" y="6488668"/>
            <a:ext cx="378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https://pedsovet.su/publ/42-1-0-5767</a:t>
            </a:r>
          </a:p>
        </p:txBody>
      </p:sp>
      <p:pic>
        <p:nvPicPr>
          <p:cNvPr id="24578" name="Picture 2" descr="https://pedsovet.su/_pu/57/414885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5519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5900" y="2245519"/>
            <a:ext cx="5029199" cy="28392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050" b="1" i="0" dirty="0">
                <a:solidFill>
                  <a:srgbClr val="000000"/>
                </a:solidFill>
                <a:effectLst/>
                <a:latin typeface="Cuprum"/>
              </a:rPr>
              <a:t>Правила построения </a:t>
            </a:r>
            <a:r>
              <a:rPr lang="ru-RU" sz="1050" b="1" i="0" dirty="0" err="1">
                <a:solidFill>
                  <a:srgbClr val="000000"/>
                </a:solidFill>
                <a:effectLst/>
                <a:latin typeface="Cuprum"/>
              </a:rPr>
              <a:t>синквейна</a:t>
            </a:r>
            <a:endParaRPr lang="ru-RU" sz="1050" b="1" i="0" dirty="0">
              <a:solidFill>
                <a:srgbClr val="000000"/>
              </a:solidFill>
              <a:effectLst/>
              <a:latin typeface="Cuprum"/>
            </a:endParaRPr>
          </a:p>
          <a:p>
            <a:pPr algn="just"/>
            <a:endParaRPr lang="ru-RU" sz="1050" b="1" i="0" dirty="0">
              <a:solidFill>
                <a:srgbClr val="000000"/>
              </a:solidFill>
              <a:effectLst/>
              <a:latin typeface="Cuprum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Первая строчка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стихотворения — это его тема. Представлена она всего одним словом и обязательно существительным.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Вторая строка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состоит из двух слов, раскрывающих основную тему, описывающих ее. Это должны быть прилагательные. Допускается использование причастий.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 </a:t>
            </a:r>
            <a:r>
              <a:rPr lang="ru-RU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третьей строчке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посредством использования глаголов или деепричастий, описываются действия, относящиеся к слову, являющемуся темой </a:t>
            </a:r>
            <a:r>
              <a:rPr lang="ru-RU" sz="105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синквейна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В третьей строке три слова.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Четвертая строка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— это уже не набор слов, а целая фраза, при помощи которой составляющий высказывает свое отношение к теме. В данном случае это может быть как предложение, составленное учеником самостоятельно, так и крылатое выражение, пословица, поговорка, цитата, афоризм, обязательно в контексте раскрываемой темы.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Пятая строчка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— всего одно слово, которое представляет собой некий итог, резюме. Чаще всего это просто синоним к теме стихотворения.</a:t>
            </a:r>
          </a:p>
        </p:txBody>
      </p:sp>
    </p:spTree>
    <p:extLst>
      <p:ext uri="{BB962C8B-B14F-4D97-AF65-F5344CB8AC3E}">
        <p14:creationId xmlns:p14="http://schemas.microsoft.com/office/powerpoint/2010/main" val="115512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"Кубик </a:t>
            </a:r>
            <a:r>
              <a:rPr lang="ru-RU" sz="3600" b="1" dirty="0" err="1">
                <a:solidFill>
                  <a:srgbClr val="FF0000"/>
                </a:solidFill>
              </a:rPr>
              <a:t>Блума</a:t>
            </a:r>
            <a:r>
              <a:rPr lang="ru-RU" sz="3600" b="1" dirty="0">
                <a:solidFill>
                  <a:srgbClr val="FF0000"/>
                </a:solidFill>
              </a:rPr>
              <a:t>" — прием технологии критического мышления. Что это такое и как его использовать?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10150" y="63119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https://pedsovet.su/metodika/priemy/6001_kubik_bluma_na_uroke</a:t>
            </a:r>
          </a:p>
        </p:txBody>
      </p:sp>
      <p:pic>
        <p:nvPicPr>
          <p:cNvPr id="25602" name="Picture 2" descr="https://pedsovet.su/_pu/60/288958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60" y="3552825"/>
            <a:ext cx="3459490" cy="22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2031564"/>
            <a:ext cx="609600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Cuprum"/>
              </a:rPr>
              <a:t>Кубик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Cuprum"/>
              </a:rPr>
              <a:t>Блума</a:t>
            </a:r>
            <a:r>
              <a:rPr lang="ru-RU" b="1" i="0" dirty="0">
                <a:solidFill>
                  <a:srgbClr val="000000"/>
                </a:solidFill>
                <a:effectLst/>
                <a:latin typeface="Cuprum"/>
              </a:rPr>
              <a:t>: методика использования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Понадобиться обычный бумажный куб, на гранях которого написано: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Назови.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Почему.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Объясни.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Предложи.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Придумай.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Поделись.</a:t>
            </a:r>
          </a:p>
        </p:txBody>
      </p:sp>
      <p:pic>
        <p:nvPicPr>
          <p:cNvPr id="25604" name="Picture 4" descr="https://pedsovet.su/_pu/60/80682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062645"/>
            <a:ext cx="3705225" cy="262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1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корзина идей. Что это такое и как его использовать на уроке? Примеры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0775" y="1616075"/>
            <a:ext cx="4943475" cy="4351338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/>
              <a:t>Алгоритм  работы с "Корзиной идей":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Объявляется тема урока.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Индивидуальная работа. Каждый ученик </a:t>
            </a:r>
            <a:r>
              <a:rPr lang="ru-RU" dirty="0" err="1"/>
              <a:t>тезисно</a:t>
            </a:r>
            <a:r>
              <a:rPr lang="ru-RU" dirty="0"/>
              <a:t> записывает в тетради все, что ему известно по теме. Этот этап длится недолго — 2-3 минуты.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Работа в парах или в группах. Учащиеся обмениваются информацией, выясняя, в чем совпали их мнения, а в чем возникли разногласия. Время проведения — 3 минуты.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Работа с классом. На этом этапе каждая группа высказывает свое мнение по теме, приводит свои знания или высказывает идеи по данному вопросу. Причем ответы не должны повторятся. Все высказывания учитель кратко записывает на доске.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29150" y="62116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https://pedsovet.su/metodika/priemy/6009_priem_korzina_idey_na_uroke</a:t>
            </a:r>
          </a:p>
        </p:txBody>
      </p:sp>
      <p:pic>
        <p:nvPicPr>
          <p:cNvPr id="26626" name="Picture 2" descr="https://pedsovet.su/_pu/60/36316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19075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34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Интеллект-карта на уроке: что это такое и как его использовать?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982200" cy="389890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Как использовать прием интеллект-карт на уроках?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Этапы создания интеллектуальной карты: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Используют доску, лист бумаги, графический редактор планшета или компьютера, цветные карандаши, ручки, фломастеры, наклейки, стоп- сигналы.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 центральный круг помещают изучаемое понятие (вписывают тему, слово, личность, объект, систему, явление).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 него рисуют расходящиеся лучи (или ветки) разного цвета, длиннее, короче, толще, тоньше. На них вписывают слова — ассоциации, вызванные родительским понятием.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Рисуют ветви второго порядка, на которых помещают ассоциации, принадлежащие ветвям первого уровня.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Можно и нужно рисовать картинки, использовать наклейки.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Смысловые блоки (ветви, образующие деревья) рекомендуется обводить в круги, рамочки разного цвета.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7550" y="6211669"/>
            <a:ext cx="7058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https://pedsovet.su/metodika/priemy/6331_mindmap_na_uroke</a:t>
            </a:r>
          </a:p>
        </p:txBody>
      </p:sp>
    </p:spTree>
    <p:extLst>
      <p:ext uri="{BB962C8B-B14F-4D97-AF65-F5344CB8AC3E}">
        <p14:creationId xmlns:p14="http://schemas.microsoft.com/office/powerpoint/2010/main" val="291386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"Логическая цепочка": примеры использования на уроках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8675" y="62116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https://pedsovet.su/metodika/priemy/6028_logicheskaya_cepochka</a:t>
            </a:r>
          </a:p>
        </p:txBody>
      </p:sp>
      <p:pic>
        <p:nvPicPr>
          <p:cNvPr id="28674" name="Picture 2" descr="https://pedsovet.su/_pu/60/72920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096419"/>
            <a:ext cx="571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17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Прием «</a:t>
            </a:r>
            <a:r>
              <a:rPr lang="ru-RU" sz="3600" b="1" dirty="0" err="1">
                <a:solidFill>
                  <a:srgbClr val="FF0000"/>
                </a:solidFill>
              </a:rPr>
              <a:t>Реверсионная</a:t>
            </a:r>
            <a:r>
              <a:rPr lang="ru-RU" sz="3600" b="1" dirty="0">
                <a:solidFill>
                  <a:srgbClr val="FF0000"/>
                </a:solidFill>
              </a:rPr>
              <a:t> мозговая атака»: действие от противного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85975" y="6211669"/>
            <a:ext cx="8734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https://pedsovet.su/metodika/priemy/6395_reversivnaya_mozgovaya_ataka</a:t>
            </a:r>
          </a:p>
        </p:txBody>
      </p:sp>
      <p:pic>
        <p:nvPicPr>
          <p:cNvPr id="29698" name="Picture 2" descr="https://pedsovet.su/_pu/63/757522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14391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0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"Дерево предсказаний" на уроках в школе: варианты применения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6050" y="6211669"/>
            <a:ext cx="737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https://pedsovet.su/metodika/priemy/6027_derevo_predskazaniy</a:t>
            </a:r>
          </a:p>
        </p:txBody>
      </p:sp>
      <p:pic>
        <p:nvPicPr>
          <p:cNvPr id="30722" name="Picture 2" descr="https://pedsovet.su/_pu/60/395379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43906"/>
            <a:ext cx="5715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Методический прием "Отсроченная отгадка"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657850" cy="187960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i="1" dirty="0"/>
              <a:t>Прием "Отсроченная отгадка" был предложен А. </a:t>
            </a:r>
            <a:r>
              <a:rPr lang="ru-RU" i="1" dirty="0" err="1"/>
              <a:t>Гином</a:t>
            </a:r>
            <a:r>
              <a:rPr lang="ru-RU" i="1" dirty="0"/>
              <a:t> и в ряде методических разработок получил свое прочтение. По сути, этот прием — способ необычно начать урок, задать интригу, уже с самого начала урока активировать мышление учащихся, придав ему определенное направление, созвучное теме урока.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5550" y="6311900"/>
            <a:ext cx="809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https://pedsovet.su/metodika/priemy/6047_otsrochennaya_otgadka</a:t>
            </a:r>
          </a:p>
        </p:txBody>
      </p:sp>
      <p:pic>
        <p:nvPicPr>
          <p:cNvPr id="31746" name="Picture 2" descr="https://pedsovet.su/_pu/60/35249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326707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4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/>
          <a:lstStyle/>
          <a:p>
            <a:pPr algn="l" eaLnBrk="1" hangingPunct="1"/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К.Д. Ушинский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212" y="1624013"/>
            <a:ext cx="6610350" cy="452596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ru-RU" altLang="ru-RU" dirty="0"/>
              <a:t>«…</a:t>
            </a:r>
            <a:r>
              <a:rPr lang="ru-RU" altLang="ru-RU" i="1" dirty="0"/>
              <a:t>внимание есть та дверь, через которую проходит всё, что только входит в душу человека из внешнего мира</a:t>
            </a:r>
            <a:r>
              <a:rPr lang="ru-RU" altLang="ru-RU" dirty="0"/>
              <a:t>». </a:t>
            </a:r>
          </a:p>
        </p:txBody>
      </p:sp>
      <p:pic>
        <p:nvPicPr>
          <p:cNvPr id="3076" name="Picture 9" descr="1031-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7" y="469900"/>
            <a:ext cx="2338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298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Методический прием «Слово — эстафета»: алгоритм работы с приемом на занятии со взрослыми или детьми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Суть приема</a:t>
            </a:r>
          </a:p>
          <a:p>
            <a:r>
              <a:rPr lang="ru-RU" dirty="0"/>
              <a:t>Прием «Слово — эстафета» предполагает коллективную форму работы. Основная цель использования данного приема — организационная. Он дает возможность во время обсуждения темы задействовать всех участников занятия.</a:t>
            </a:r>
          </a:p>
          <a:p>
            <a:r>
              <a:rPr lang="ru-RU" dirty="0"/>
              <a:t>Суть приема заключается в том, что после ознакомления с заданием каждый должен озвучить свое мнение на эту тему. При этом указывается определенная последовательность выступлений:</a:t>
            </a:r>
          </a:p>
          <a:p>
            <a:r>
              <a:rPr lang="ru-RU" dirty="0"/>
              <a:t>от первой парты до последней;</a:t>
            </a:r>
          </a:p>
          <a:p>
            <a:r>
              <a:rPr lang="ru-RU" dirty="0"/>
              <a:t>по кругу;</a:t>
            </a:r>
          </a:p>
          <a:p>
            <a:r>
              <a:rPr lang="ru-RU" dirty="0"/>
              <a:t>в хаотичном порядке.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1550" y="617696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https://pedsovet.su/metodika/priemy/6398_priem_slovo_estafeta_na_uroke</a:t>
            </a:r>
          </a:p>
        </p:txBody>
      </p:sp>
    </p:spTree>
    <p:extLst>
      <p:ext uri="{BB962C8B-B14F-4D97-AF65-F5344CB8AC3E}">
        <p14:creationId xmlns:p14="http://schemas.microsoft.com/office/powerpoint/2010/main" val="2284058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"Ледокол", или Как "растопить лед" между учениками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5650" y="1825625"/>
            <a:ext cx="8058150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/>
              <a:t>Упражнение «Добрые слова»</a:t>
            </a:r>
          </a:p>
          <a:p>
            <a:r>
              <a:rPr lang="ru-RU" b="1" dirty="0"/>
              <a:t>Упражнение «Легкий разговор»</a:t>
            </a:r>
          </a:p>
          <a:p>
            <a:r>
              <a:rPr lang="ru-RU" b="1" dirty="0"/>
              <a:t>Упражнение «Хочу поделиться!»</a:t>
            </a:r>
            <a:r>
              <a:rPr lang="ru-RU" dirty="0"/>
              <a:t>. </a:t>
            </a:r>
          </a:p>
          <a:p>
            <a:r>
              <a:rPr lang="ru-RU" b="1" dirty="0"/>
              <a:t>упражнение «Отыщи кого-нибудь»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2132" y="6311900"/>
            <a:ext cx="578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https://pedsovet.su/metodika/priemy/6414_priem_ledokol</a:t>
            </a:r>
          </a:p>
        </p:txBody>
      </p:sp>
      <p:pic>
        <p:nvPicPr>
          <p:cNvPr id="5" name="Рисунок 7" descr="tal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90688"/>
            <a:ext cx="2065338" cy="2757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290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«Выглядит как, звучит как» в практике работы с детьми и взрослыми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0575" y="63119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https://pedsovet.su/metodika/priemy/6364_priem_vyglyadit_kak_zvuchit_kak</a:t>
            </a:r>
          </a:p>
        </p:txBody>
      </p:sp>
      <p:pic>
        <p:nvPicPr>
          <p:cNvPr id="32770" name="Picture 2" descr="https://pedsovet.su/_pu/63/000139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2486818"/>
            <a:ext cx="3213497" cy="21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64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«Цепочка соответствий». Как использовать прием на уроке?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0575" y="63119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https://pedsovet.su/metodika/priemy/6399_priem_tsepochka_sootvetstviy</a:t>
            </a:r>
          </a:p>
        </p:txBody>
      </p:sp>
      <p:pic>
        <p:nvPicPr>
          <p:cNvPr id="33794" name="Picture 2" descr="https://pedsovet.su/_pu/63/724067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064544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0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Прием "Двухрядный круглый стол" для проведения рефлексии на уроке. Как провести обсуждение по сложной теме?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395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https://pedsovet.su/metodika/priemy/6385_dvuhryadny_krugly_stol_na_uroke</a:t>
            </a:r>
          </a:p>
        </p:txBody>
      </p:sp>
      <p:pic>
        <p:nvPicPr>
          <p:cNvPr id="46082" name="Picture 2" descr="https://pedsovet.su/_pu/63/6211285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70" y="1539875"/>
            <a:ext cx="606585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54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«Общее — уникальное» как средство развития логических способностей учеников</a:t>
            </a:r>
            <a:br>
              <a:rPr lang="ru-RU" b="1" dirty="0"/>
            </a:br>
            <a:endParaRPr lang="ru-RU" dirty="0"/>
          </a:p>
        </p:txBody>
      </p:sp>
      <p:pic>
        <p:nvPicPr>
          <p:cNvPr id="47106" name="Picture 2" descr="https://pedsovet.su/_pu/64/s314687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81" y="2076450"/>
            <a:ext cx="4672869" cy="277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0275" y="5972860"/>
            <a:ext cx="8239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https://pedsovet.su/metodika/priemy/6410_unikalnoe_obschee</a:t>
            </a:r>
          </a:p>
        </p:txBody>
      </p:sp>
      <p:pic>
        <p:nvPicPr>
          <p:cNvPr id="5" name="Рисунок 8" descr="orator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1867640"/>
            <a:ext cx="1944853" cy="2294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585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12 приемов эффективного обучения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4198" y="6311900"/>
            <a:ext cx="378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https://pedsovet.su/publ/70-1-0-4728</a:t>
            </a:r>
          </a:p>
        </p:txBody>
      </p:sp>
      <p:pic>
        <p:nvPicPr>
          <p:cNvPr id="5" name="Рисунок 8" descr="ora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474" y="1767681"/>
            <a:ext cx="2181225" cy="2573846"/>
          </a:xfrm>
          <a:noFill/>
        </p:spPr>
      </p:pic>
    </p:spTree>
    <p:extLst>
      <p:ext uri="{BB962C8B-B14F-4D97-AF65-F5344CB8AC3E}">
        <p14:creationId xmlns:p14="http://schemas.microsoft.com/office/powerpoint/2010/main" val="420343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"Интервью" на уроке: как его использовать и что он дает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9924" y="1825625"/>
            <a:ext cx="8143875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/>
              <a:t>интервьюирование учителя по теме урока;</a:t>
            </a:r>
          </a:p>
          <a:p>
            <a:r>
              <a:rPr lang="ru-RU" dirty="0"/>
              <a:t>интервьюирование учителя в роли персонажа;</a:t>
            </a:r>
          </a:p>
          <a:p>
            <a:r>
              <a:rPr lang="ru-RU" dirty="0"/>
              <a:t>интервьюирование учениками друг друга в ходе ролевой игры.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05288" y="6387584"/>
            <a:ext cx="612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https://pedsovet.su/metodika/7050_priem_intervyu_na_uroke</a:t>
            </a:r>
          </a:p>
        </p:txBody>
      </p:sp>
      <p:pic>
        <p:nvPicPr>
          <p:cNvPr id="5" name="Рисунок 8" descr="orator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25625"/>
            <a:ext cx="1762125" cy="207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925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Рекомендуемая литература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2" y="1690688"/>
            <a:ext cx="6152556" cy="4351338"/>
          </a:xfrm>
        </p:spPr>
      </p:pic>
      <p:sp>
        <p:nvSpPr>
          <p:cNvPr id="3" name="Прямоугольник 2"/>
          <p:cNvSpPr/>
          <p:nvPr/>
        </p:nvSpPr>
        <p:spPr>
          <a:xfrm>
            <a:off x="7134224" y="4564698"/>
            <a:ext cx="4857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Садвакасова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З.М. Педагогические ПРИЕМЫ привлечения и активизации мыслительного процесса: Учебно-методическое пособие. – Алматы, 2010. – 41 с.</a:t>
            </a:r>
          </a:p>
        </p:txBody>
      </p:sp>
    </p:spTree>
    <p:extLst>
      <p:ext uri="{BB962C8B-B14F-4D97-AF65-F5344CB8AC3E}">
        <p14:creationId xmlns:p14="http://schemas.microsoft.com/office/powerpoint/2010/main" val="276923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Сила маленьких акцентов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Педагогические приемы</a:t>
            </a:r>
          </a:p>
        </p:txBody>
      </p:sp>
      <p:pic>
        <p:nvPicPr>
          <p:cNvPr id="45059" name="Содержимое 3" descr="i (40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7" y="2126351"/>
            <a:ext cx="3146711" cy="378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1" y="21574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826576"/>
              </p:ext>
            </p:extLst>
          </p:nvPr>
        </p:nvGraphicFramePr>
        <p:xfrm>
          <a:off x="3857625" y="1757020"/>
          <a:ext cx="7943850" cy="434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Слайд" r:id="rId4" imgW="4568900" imgH="3425883" progId="PowerPoint.Slide.12">
                  <p:embed/>
                </p:oleObj>
              </mc:Choice>
              <mc:Fallback>
                <p:oleObj name="Слайд" r:id="rId4" imgW="4568900" imgH="3425883" progId="PowerPoint.Slide.12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1757020"/>
                        <a:ext cx="7943850" cy="434408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95750" y="6132164"/>
            <a:ext cx="770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Кривая внимания при продолжительности презентации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1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15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Виды внимания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1525" y="1032730"/>
            <a:ext cx="3200400" cy="89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ПРОИЗВОЛЬНОЕ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7183" y="1159612"/>
            <a:ext cx="3200400" cy="89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 НЕПРОИЗВОЛЬНОЕ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05800" y="1166400"/>
            <a:ext cx="3200400" cy="89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 ПОСЛЕ ПРОИЗВОЛЬНОЕ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00550" y="4923859"/>
            <a:ext cx="3200400" cy="138499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Внимание, которое возникает и функционирует независимо от сознательных намерений, волевых усилий и целей человека, называют непроизвольным (непреднамеренным, пассивным).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1321" y="4831526"/>
            <a:ext cx="2952750" cy="175432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Произвольное (преднамеренное, активное) внимание представляет собой высший вид внимания и присуще только человеку. Оно возникает и функционирует на основе сознательно поставленной цели и под действием волевых усилий, направленных на то, чтобы быть внимательным.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05800" y="5016192"/>
            <a:ext cx="2876550" cy="156966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Чем более осознана цель деятельности и сильнее потребность в ней, тем меньшие волевые усилия требуются для поддержания внимания</a:t>
            </a:r>
          </a:p>
        </p:txBody>
      </p:sp>
      <p:pic>
        <p:nvPicPr>
          <p:cNvPr id="12" name="Picture 4" descr="аселя слуша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144128"/>
            <a:ext cx="2466975" cy="234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2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2" y="2409599"/>
            <a:ext cx="2371725" cy="196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4038600" y="885825"/>
            <a:ext cx="771526" cy="240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62700" y="804472"/>
            <a:ext cx="0" cy="351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724775" y="816682"/>
            <a:ext cx="581025" cy="339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begin-english.ru/img/upload/9/4/c/1/614eaa37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31" y="2353004"/>
            <a:ext cx="2905919" cy="20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>
            <a:endCxn id="9" idx="0"/>
          </p:cNvCxnSpPr>
          <p:nvPr/>
        </p:nvCxnSpPr>
        <p:spPr>
          <a:xfrm>
            <a:off x="2197696" y="4399429"/>
            <a:ext cx="0" cy="432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5" idx="2"/>
          </p:cNvCxnSpPr>
          <p:nvPr/>
        </p:nvCxnSpPr>
        <p:spPr>
          <a:xfrm flipH="1">
            <a:off x="6147990" y="4373459"/>
            <a:ext cx="1" cy="55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0" idx="0"/>
          </p:cNvCxnSpPr>
          <p:nvPr/>
        </p:nvCxnSpPr>
        <p:spPr>
          <a:xfrm>
            <a:off x="9744074" y="4491762"/>
            <a:ext cx="1" cy="524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97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6950" y="482601"/>
            <a:ext cx="7162800" cy="1143000"/>
          </a:xfrm>
        </p:spPr>
        <p:txBody>
          <a:bodyPr/>
          <a:lstStyle/>
          <a:p>
            <a:pPr algn="l" eaLnBrk="1" hangingPunct="1"/>
            <a:r>
              <a:rPr lang="kk-KZ" altLang="ko-KR" sz="3600" b="1" dirty="0">
                <a:solidFill>
                  <a:srgbClr val="FF0000"/>
                </a:solidFill>
              </a:rPr>
              <a:t>Приемы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106150" cy="435133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kk-KZ" altLang="ko-KR" dirty="0">
                <a:latin typeface="Arial" panose="020B0604020202020204" pitchFamily="34" charset="0"/>
                <a:cs typeface="Arial" panose="020B0604020202020204" pitchFamily="34" charset="0"/>
              </a:rPr>
              <a:t>– это составляющие элементы, части метода, определяющие действия преподавателя или обучаемого</a:t>
            </a:r>
          </a:p>
          <a:p>
            <a:pPr eaLnBrk="1" hangingPunct="1">
              <a:buFontTx/>
              <a:buNone/>
            </a:pPr>
            <a:r>
              <a:rPr lang="ru-RU" altLang="ko-K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ko-K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и концентрация внимания</a:t>
            </a:r>
            <a:r>
              <a:rPr lang="ru-RU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k-KZ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274638"/>
            <a:ext cx="1209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2647609"/>
            <a:ext cx="3828988" cy="35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80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19074" y="169465"/>
            <a:ext cx="8229600" cy="29686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приемы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825" y="714375"/>
            <a:ext cx="2500312" cy="3571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1. Лупа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825" y="1321594"/>
            <a:ext cx="2571750" cy="642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2. Анимированная указка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543" y="2143126"/>
            <a:ext cx="2428875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3. Анимационная ретроспекция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5262" y="3000376"/>
            <a:ext cx="2428875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4. Лови ошибку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074" y="3643314"/>
            <a:ext cx="2500313" cy="714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5. Анимированная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сорбонка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5261" y="4572001"/>
            <a:ext cx="2428875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6. Трафарет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074" y="5250657"/>
            <a:ext cx="2643188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7. Эффект одного окна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9074" y="6046788"/>
            <a:ext cx="2571750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8. Маркер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86893" y="676276"/>
            <a:ext cx="3242468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9. Комментатор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86893" y="1304134"/>
            <a:ext cx="3242468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10. Интерактивная карта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86893" y="2199481"/>
            <a:ext cx="3242468" cy="785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11. Интерактивная лента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86892" y="3188494"/>
            <a:ext cx="3242469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12. Лифт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82130" y="3748487"/>
            <a:ext cx="3247232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13. Экран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66257" y="4379917"/>
            <a:ext cx="3263106" cy="785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14. Анимированные часы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50381" y="5185177"/>
            <a:ext cx="3278981" cy="785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15. Анимированный кроссворд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82130" y="6072188"/>
            <a:ext cx="3247232" cy="785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16. Анимированные головоломки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27835" y="642043"/>
            <a:ext cx="4673599" cy="5357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17. Виртуальная прогулка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63554" y="1273372"/>
            <a:ext cx="4637881" cy="6072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18. Анимированная таблица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27836" y="2071688"/>
            <a:ext cx="4673601" cy="928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19. Интерактивные анимированные графики и диаграммы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63554" y="3217070"/>
            <a:ext cx="3762374" cy="714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20. Интерактивный плакат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27835" y="4087018"/>
            <a:ext cx="3762374" cy="7858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21. Интерактивный опорный конспект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45420" y="5072860"/>
            <a:ext cx="3762374" cy="7858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22. Компьютерное тестирование и</a:t>
            </a:r>
          </a:p>
          <a:p>
            <a:pPr algn="ctr" eaLnBrk="1" hangingPunct="1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81138" y="5970990"/>
            <a:ext cx="3690937" cy="714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23.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Мультимедийные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дидактические игры</a:t>
            </a:r>
          </a:p>
          <a:p>
            <a:pPr algn="ctr" eaLnBrk="1" hangingPunct="1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6" name="Прямоугольник 1"/>
          <p:cNvSpPr>
            <a:spLocks noChangeArrowheads="1"/>
          </p:cNvSpPr>
          <p:nvPr/>
        </p:nvSpPr>
        <p:spPr bwMode="auto">
          <a:xfrm>
            <a:off x="5656262" y="0"/>
            <a:ext cx="6535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sz="800" dirty="0"/>
              <a:t>Рой </a:t>
            </a:r>
            <a:r>
              <a:rPr lang="ru-RU" sz="800" dirty="0" err="1"/>
              <a:t>Андрехилл</a:t>
            </a:r>
            <a:r>
              <a:rPr lang="ru-RU" sz="800" dirty="0"/>
              <a:t>  Ботинок Хрущева, или заставьте 1000 человек слушать именно вас. – М.: АСТ: Транзит книга, 2005.- 285с</a:t>
            </a: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434" y="3138492"/>
            <a:ext cx="1358000" cy="343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38110" y="941781"/>
            <a:ext cx="80964" cy="51304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059506" y="1009053"/>
            <a:ext cx="80964" cy="51304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863553" y="926307"/>
            <a:ext cx="80964" cy="51304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7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НАПРИМЕР, см. видео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8824" y="4578350"/>
            <a:ext cx="5705475" cy="1412875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/>
              <a:t>Хорошо, Кто Может Объяснить Метод Ньютона и Как он Используется? Двадцать одно </a:t>
            </a:r>
            <a:r>
              <a:rPr lang="en-US" dirty="0">
                <a:hlinkClick r:id="rId2"/>
              </a:rPr>
              <a:t>https://m.facebook.com/watch/?v=2221370818167218&amp;_rdr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1690688"/>
            <a:ext cx="2352675" cy="1943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3236912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2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/>
              <a:t>Дополнительные педагогические приемы </a:t>
            </a:r>
          </a:p>
        </p:txBody>
      </p:sp>
    </p:spTree>
    <p:extLst>
      <p:ext uri="{BB962C8B-B14F-4D97-AF65-F5344CB8AC3E}">
        <p14:creationId xmlns:p14="http://schemas.microsoft.com/office/powerpoint/2010/main" val="208883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Прием «Поощрение сотрудничества»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0750" y="63119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https://pedsovet.su/metodika/7031_priem_pooschrenie_sotrudnichestva</a:t>
            </a:r>
          </a:p>
        </p:txBody>
      </p:sp>
      <p:pic>
        <p:nvPicPr>
          <p:cNvPr id="5122" name="Picture 2" descr="https://pedsovet.su/_pu/70/211237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06" y="1558925"/>
            <a:ext cx="26649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92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1505</Words>
  <Application>Microsoft Office PowerPoint</Application>
  <PresentationFormat>Широкоэкранный</PresentationFormat>
  <Paragraphs>132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Cuprum</vt:lpstr>
      <vt:lpstr>Times New Roman</vt:lpstr>
      <vt:lpstr>Тема Office</vt:lpstr>
      <vt:lpstr>Слайд</vt:lpstr>
      <vt:lpstr>Презентация PowerPoint</vt:lpstr>
      <vt:lpstr>К.Д. Ушинский </vt:lpstr>
      <vt:lpstr> Сила маленьких акцентов: Педагогические приемы</vt:lpstr>
      <vt:lpstr>Виды внимания </vt:lpstr>
      <vt:lpstr>Приемы</vt:lpstr>
      <vt:lpstr>Педагогические приемы </vt:lpstr>
      <vt:lpstr>НАПРИМЕР, см. видео </vt:lpstr>
      <vt:lpstr>Презентация PowerPoint</vt:lpstr>
      <vt:lpstr>Прием «Поощрение сотрудничества» </vt:lpstr>
      <vt:lpstr>Прием «Удивляй!», или С чего начинается знание </vt:lpstr>
      <vt:lpstr>Прием "Уголки" на уроке: техника работы с приемом, примеры и рекомендации</vt:lpstr>
      <vt:lpstr>Прием синквейн на уроке. Что это такое и как писать синквейны?</vt:lpstr>
      <vt:lpstr>"Кубик Блума" — прием технологии критического мышления. Что это такое и как его использовать?</vt:lpstr>
      <vt:lpstr>Прием корзина идей. Что это такое и как его использовать на уроке? Примеры </vt:lpstr>
      <vt:lpstr>Прием Интеллект-карта на уроке: что это такое и как его использовать? </vt:lpstr>
      <vt:lpstr>Прием "Логическая цепочка": примеры использования на уроках </vt:lpstr>
      <vt:lpstr>Прием «Реверсионная мозговая атака»: действие от противного </vt:lpstr>
      <vt:lpstr>Прием "Дерево предсказаний" на уроках в школе: варианты применения </vt:lpstr>
      <vt:lpstr>Методический прием "Отсроченная отгадка"</vt:lpstr>
      <vt:lpstr>Методический прием «Слово — эстафета»: алгоритм работы с приемом на занятии со взрослыми или детьми </vt:lpstr>
      <vt:lpstr>Прием "Ледокол", или Как "растопить лед" между учениками </vt:lpstr>
      <vt:lpstr>Прием «Выглядит как, звучит как» в практике работы с детьми и взрослыми </vt:lpstr>
      <vt:lpstr>Прием «Цепочка соответствий». Как использовать прием на уроке? </vt:lpstr>
      <vt:lpstr>Прием "Двухрядный круглый стол" для проведения рефлексии на уроке. Как провести обсуждение по сложной теме? </vt:lpstr>
      <vt:lpstr>Прием «Общее — уникальное» как средство развития логических способностей учеников </vt:lpstr>
      <vt:lpstr>12 приемов эффективного обучения </vt:lpstr>
      <vt:lpstr>Прием "Интервью" на уроке: как его использовать и что он дает </vt:lpstr>
      <vt:lpstr>Рекомендуемая литература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«Поощрение сотрудничества» </dc:title>
  <dc:creator>Lenovo</dc:creator>
  <cp:lastModifiedBy>Долорес Нургалиева</cp:lastModifiedBy>
  <cp:revision>53</cp:revision>
  <dcterms:created xsi:type="dcterms:W3CDTF">2021-02-23T07:49:25Z</dcterms:created>
  <dcterms:modified xsi:type="dcterms:W3CDTF">2022-01-27T13:57:35Z</dcterms:modified>
</cp:coreProperties>
</file>